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90" r:id="rId2"/>
    <p:sldMasterId id="2147483663" r:id="rId3"/>
  </p:sldMasterIdLst>
  <p:notesMasterIdLst>
    <p:notesMasterId r:id="rId17"/>
  </p:notesMasterIdLst>
  <p:handoutMasterIdLst>
    <p:handoutMasterId r:id="rId18"/>
  </p:handoutMasterIdLst>
  <p:sldIdLst>
    <p:sldId id="256" r:id="rId4"/>
    <p:sldId id="258" r:id="rId5"/>
    <p:sldId id="298" r:id="rId6"/>
    <p:sldId id="299" r:id="rId7"/>
    <p:sldId id="300" r:id="rId8"/>
    <p:sldId id="301" r:id="rId9"/>
    <p:sldId id="307" r:id="rId10"/>
    <p:sldId id="305" r:id="rId11"/>
    <p:sldId id="303" r:id="rId12"/>
    <p:sldId id="308" r:id="rId13"/>
    <p:sldId id="304" r:id="rId14"/>
    <p:sldId id="309" r:id="rId15"/>
    <p:sldId id="306" r:id="rId16"/>
  </p:sldIdLst>
  <p:sldSz cx="9144000" cy="6858000" type="screen4x3"/>
  <p:notesSz cx="6794500" cy="99314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CC00"/>
    <a:srgbClr val="BEC4FE"/>
    <a:srgbClr val="FF9900"/>
    <a:srgbClr val="009900"/>
    <a:srgbClr val="FFFF00"/>
    <a:srgbClr val="FF0066"/>
    <a:srgbClr val="FF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9027" autoAdjust="0"/>
    <p:restoredTop sz="94660"/>
  </p:normalViewPr>
  <p:slideViewPr>
    <p:cSldViewPr>
      <p:cViewPr>
        <p:scale>
          <a:sx n="50" d="100"/>
          <a:sy n="50" d="100"/>
        </p:scale>
        <p:origin x="-1290" y="-4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3006" y="-96"/>
      </p:cViewPr>
      <p:guideLst>
        <p:guide orient="horz" pos="3128"/>
        <p:guide pos="214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481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451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34513"/>
            <a:ext cx="2944812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DABA962-40C8-499B-93ED-8E821DB2A25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F39AA3A-60AB-4F6A-9F8C-822B93D6B77F}" type="datetimeFigureOut">
              <a:rPr lang="es-ES"/>
              <a:pPr>
                <a:defRPr/>
              </a:pPr>
              <a:t>16/07/2013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450" y="4718050"/>
            <a:ext cx="5435600" cy="44688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4810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31A7ECE2-01E0-4FEB-AB9F-AEA5D2EEF6C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038671-204E-4C9C-A4B6-1DC6822C7A4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E49711-6E44-4195-AD40-C8E0B29C90E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08BC9D-2B0A-43C2-AEFF-C791DC81146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10350" y="914400"/>
            <a:ext cx="1924050" cy="47244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838200" y="914400"/>
            <a:ext cx="5619750" cy="4724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0D37AD-4F93-4377-8960-4024D1321AA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, texto y 2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914400" y="1905000"/>
            <a:ext cx="7586690" cy="3733800"/>
          </a:xfrm>
        </p:spPr>
        <p:txBody>
          <a:bodyPr/>
          <a:lstStyle>
            <a:lvl1pPr>
              <a:defRPr baseline="0">
                <a:latin typeface="Calibri" pitchFamily="34" charset="0"/>
              </a:defRPr>
            </a:lvl1pPr>
            <a:lvl2pPr>
              <a:defRPr baseline="0">
                <a:latin typeface="Calibri" pitchFamily="34" charset="0"/>
              </a:defRPr>
            </a:lvl2pPr>
            <a:lvl3pPr>
              <a:defRPr baseline="0">
                <a:latin typeface="Calibri" pitchFamily="34" charset="0"/>
              </a:defRPr>
            </a:lvl3pPr>
            <a:lvl4pPr>
              <a:defRPr baseline="0">
                <a:latin typeface="Calibri" pitchFamily="34" charset="0"/>
              </a:defRPr>
            </a:lvl4pPr>
            <a:lvl5pPr>
              <a:defRPr baseline="0">
                <a:latin typeface="Calibri" pitchFamily="34" charset="0"/>
              </a:defRPr>
            </a:lvl5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38200" y="914400"/>
            <a:ext cx="7696200" cy="685800"/>
          </a:xfrm>
        </p:spPr>
        <p:txBody>
          <a:bodyPr/>
          <a:lstStyle/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914400" y="1905000"/>
            <a:ext cx="3657600" cy="3733800"/>
          </a:xfrm>
        </p:spPr>
        <p:txBody>
          <a:bodyPr/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24400" y="1905000"/>
            <a:ext cx="3657600" cy="3733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9DFECA-6E9A-47EE-B4C6-ECE368E6EFB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8E67F-708A-48FF-9133-6BE99851FA0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61295-E76B-4088-B26C-FE8BF5F6B70F}" type="datetimeFigureOut">
              <a:rPr lang="es-ES"/>
              <a:pPr>
                <a:defRPr/>
              </a:pPr>
              <a:t>16/07/2013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D0C9F-706C-4461-AB4C-7D58D54E5A5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467571-4AE4-460D-8620-DD14036E3ED2}" type="datetimeFigureOut">
              <a:rPr lang="es-ES"/>
              <a:pPr>
                <a:defRPr/>
              </a:pPr>
              <a:t>16/07/2013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851B19-85D5-4816-89B7-F48F152F147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04DFAB-CB90-4112-A47A-A6A00F2116EA}" type="datetimeFigureOut">
              <a:rPr lang="es-ES"/>
              <a:pPr>
                <a:defRPr/>
              </a:pPr>
              <a:t>16/07/2013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ED9B01-8736-4040-8FDD-2BEB65F8A7E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A00CDE-2705-4BC0-984B-BB7022B320DB}" type="datetimeFigureOut">
              <a:rPr lang="es-ES"/>
              <a:pPr>
                <a:defRPr/>
              </a:pPr>
              <a:t>16/07/2013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ED333D-5126-4EC0-AE6A-5353459BBBF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658FC8-A799-4011-A2BD-A65F3839657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8A4C24-EC03-4D5C-9DEA-8B404E4E53B1}" type="datetimeFigureOut">
              <a:rPr lang="es-ES"/>
              <a:pPr>
                <a:defRPr/>
              </a:pPr>
              <a:t>16/07/2013</a:t>
            </a:fld>
            <a:endParaRPr lang="es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2D83C-6E27-4AE7-BC6C-85662EAE627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59D564-F438-4BCC-92C8-95D286A4AC12}" type="datetimeFigureOut">
              <a:rPr lang="es-ES"/>
              <a:pPr>
                <a:defRPr/>
              </a:pPr>
              <a:t>16/07/2013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51EE1E-7F82-4EA6-97F3-DEE6B2CE1A3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E23650-A69A-46EB-8840-72E63B55F014}" type="datetimeFigureOut">
              <a:rPr lang="es-ES"/>
              <a:pPr>
                <a:defRPr/>
              </a:pPr>
              <a:t>16/07/2013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506D07-62D4-43ED-85B5-37A716A03F0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F7B673-17E5-4EB4-87D7-F71B342ACA19}" type="datetimeFigureOut">
              <a:rPr lang="es-ES"/>
              <a:pPr>
                <a:defRPr/>
              </a:pPr>
              <a:t>16/07/2013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B0E87-9F8F-4FC3-9C57-0A2F4744E4E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C4942C-B16B-4449-9997-206A624A7A6A}" type="datetimeFigureOut">
              <a:rPr lang="es-ES"/>
              <a:pPr>
                <a:defRPr/>
              </a:pPr>
              <a:t>16/07/2013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62CAE7-DBAE-4168-9D5A-713D060DD58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00C27-EC82-4702-956E-7980D78A5F17}" type="datetimeFigureOut">
              <a:rPr lang="es-ES"/>
              <a:pPr>
                <a:defRPr/>
              </a:pPr>
              <a:t>16/07/2013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9304D2-E546-492E-AAED-28ABC93ED94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F86B1E-C665-4758-9D4D-5A9AC2608835}" type="datetimeFigureOut">
              <a:rPr lang="es-ES"/>
              <a:pPr>
                <a:defRPr/>
              </a:pPr>
              <a:t>16/07/2013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16BF8B-1F98-4B95-93A9-5B645B53DD0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86812B-08D9-4B8E-981A-CCFA1B8AD6E2}" type="datetimeFigureOut">
              <a:rPr lang="es-ES"/>
              <a:pPr>
                <a:defRPr/>
              </a:pPr>
              <a:t>16/07/2013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3A4411-6A2F-472A-ADC5-2DA8C6C9463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C284D4-311C-40D1-932D-7F7D59113466}" type="datetimeFigureOut">
              <a:rPr lang="es-ES"/>
              <a:pPr>
                <a:defRPr/>
              </a:pPr>
              <a:t>16/07/2013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95A8F0-DE7E-415B-8EB8-025E626DD45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379BEE-B885-46DB-94EC-CACE4745330E}" type="datetimeFigureOut">
              <a:rPr lang="es-ES"/>
              <a:pPr>
                <a:defRPr/>
              </a:pPr>
              <a:t>16/07/2013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40C0FD-0105-4226-9A62-D17D832AF5F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3DB327-D96E-47D5-9FEA-BC4C3A5CC1C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482AE-6346-4625-9D12-2A790D4FA540}" type="datetimeFigureOut">
              <a:rPr lang="es-ES"/>
              <a:pPr>
                <a:defRPr/>
              </a:pPr>
              <a:t>16/07/2013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B0E3BA-BD9E-4AF4-8B37-A57BD46E2EB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78E8A-6848-49E7-9403-128D06CB347D}" type="datetimeFigureOut">
              <a:rPr lang="es-ES"/>
              <a:pPr>
                <a:defRPr/>
              </a:pPr>
              <a:t>16/07/2013</a:t>
            </a:fld>
            <a:endParaRPr lang="es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C2DE1E-D681-49C5-8887-9FFE9803088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C5AF3D-A7CA-4E1C-97F6-241401A902FD}" type="datetimeFigureOut">
              <a:rPr lang="es-ES"/>
              <a:pPr>
                <a:defRPr/>
              </a:pPr>
              <a:t>16/07/2013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8973D5-F58E-4232-9129-BBBE6F36844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C5D9D4-7E63-44F8-9E16-DD3A5FA338E9}" type="datetimeFigureOut">
              <a:rPr lang="es-ES"/>
              <a:pPr>
                <a:defRPr/>
              </a:pPr>
              <a:t>16/07/2013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BA42CE-67C2-4A31-A416-686882A3388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5D7AF2-210B-4314-8446-F234F3E2B136}" type="datetimeFigureOut">
              <a:rPr lang="es-ES"/>
              <a:pPr>
                <a:defRPr/>
              </a:pPr>
              <a:t>16/07/2013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00B13F-437E-4961-AF43-3ECE49EE0E7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08F2A1-3457-4589-BB6B-3CB3D6241FF6}" type="datetimeFigureOut">
              <a:rPr lang="es-ES"/>
              <a:pPr>
                <a:defRPr/>
              </a:pPr>
              <a:t>16/07/2013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228594-892B-437B-8EED-5F4CA2A7027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2FD57-BC94-475E-A54C-C7D3237922D6}" type="datetimeFigureOut">
              <a:rPr lang="es-ES"/>
              <a:pPr>
                <a:defRPr/>
              </a:pPr>
              <a:t>16/07/2013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E5BFF0-0C96-4CF4-83DC-A7538BC59C5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05C282-6A97-4553-95E1-F00A010F71FF}" type="datetimeFigureOut">
              <a:rPr lang="es-ES"/>
              <a:pPr>
                <a:defRPr/>
              </a:pPr>
              <a:t>16/07/2013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1AE6E9-3427-48A6-A822-9B28890345A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DF676D-1B8B-4EAC-831A-DE5B514EEEC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914400" y="1905000"/>
            <a:ext cx="36576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24400" y="1905000"/>
            <a:ext cx="36576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3964C3-6987-43CB-9F6F-2D592DC6F69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3CD615-BB2D-4192-B750-D43AFEB5760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5B970B-6EE0-43A5-8991-59A65930C5F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6DE54F-4DB5-481E-8CCA-D8A169E37BC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305E6-59DB-40AE-BA08-BDF04DBD723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914400"/>
            <a:ext cx="7696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05000"/>
            <a:ext cx="74676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 </a:t>
            </a:r>
          </a:p>
          <a:p>
            <a:pPr lvl="2"/>
            <a:endParaRPr lang="es-ES" smtClean="0"/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just"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just"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just">
              <a:defRPr sz="1400"/>
            </a:lvl1pPr>
          </a:lstStyle>
          <a:p>
            <a:pPr>
              <a:defRPr/>
            </a:pPr>
            <a:fld id="{CEE4D630-77DE-4F51-9877-45859E8C0E4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031" name="Rectangle 9"/>
          <p:cNvSpPr>
            <a:spLocks noChangeArrowheads="1"/>
          </p:cNvSpPr>
          <p:nvPr/>
        </p:nvSpPr>
        <p:spPr bwMode="auto">
          <a:xfrm>
            <a:off x="1760538" y="30940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s-ES"/>
          </a:p>
        </p:txBody>
      </p:sp>
      <p:sp>
        <p:nvSpPr>
          <p:cNvPr id="1032" name="Rectangle 14"/>
          <p:cNvSpPr>
            <a:spLocks noChangeArrowheads="1"/>
          </p:cNvSpPr>
          <p:nvPr/>
        </p:nvSpPr>
        <p:spPr bwMode="auto">
          <a:xfrm>
            <a:off x="1760538" y="30940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s-ES"/>
          </a:p>
        </p:txBody>
      </p:sp>
      <p:pic>
        <p:nvPicPr>
          <p:cNvPr id="1033" name="Picture 21" descr="edificio2.gif (33554 bytes)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1295400" y="6096000"/>
            <a:ext cx="64579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Imagen 2"/>
          <p:cNvPicPr>
            <a:picLocks noChangeAspect="1" noChangeArrowheads="1"/>
          </p:cNvPicPr>
          <p:nvPr userDrawn="1"/>
        </p:nvPicPr>
        <p:blipFill>
          <a:blip r:embed="rId18"/>
          <a:srcRect/>
          <a:stretch>
            <a:fillRect/>
          </a:stretch>
        </p:blipFill>
        <p:spPr bwMode="auto">
          <a:xfrm>
            <a:off x="5821363" y="0"/>
            <a:ext cx="3322637" cy="53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5" name="0 Imagen" descr="logo_eurosocial_rgb.jpg"/>
          <p:cNvPicPr>
            <a:picLocks noChangeAspect="1" noChangeArrowheads="1"/>
          </p:cNvPicPr>
          <p:nvPr userDrawn="1"/>
        </p:nvPicPr>
        <p:blipFill>
          <a:blip r:embed="rId19"/>
          <a:srcRect/>
          <a:stretch>
            <a:fillRect/>
          </a:stretch>
        </p:blipFill>
        <p:spPr bwMode="auto">
          <a:xfrm>
            <a:off x="0" y="0"/>
            <a:ext cx="2152650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97" r:id="rId1"/>
    <p:sldLayoutId id="2147484198" r:id="rId2"/>
    <p:sldLayoutId id="2147484199" r:id="rId3"/>
    <p:sldLayoutId id="2147484200" r:id="rId4"/>
    <p:sldLayoutId id="2147484201" r:id="rId5"/>
    <p:sldLayoutId id="2147484202" r:id="rId6"/>
    <p:sldLayoutId id="2147484203" r:id="rId7"/>
    <p:sldLayoutId id="2147484204" r:id="rId8"/>
    <p:sldLayoutId id="2147484205" r:id="rId9"/>
    <p:sldLayoutId id="2147484206" r:id="rId10"/>
    <p:sldLayoutId id="2147484207" r:id="rId11"/>
    <p:sldLayoutId id="2147484208" r:id="rId12"/>
    <p:sldLayoutId id="2147484233" r:id="rId13"/>
    <p:sldLayoutId id="2147484209" r:id="rId14"/>
    <p:sldLayoutId id="2147484210" r:id="rId15"/>
  </p:sldLayoutIdLst>
  <p:txStyles>
    <p:titleStyle>
      <a:lvl1pPr algn="ctr" rtl="0" eaLnBrk="0" fontAlgn="base" hangingPunct="0">
        <a:lnSpc>
          <a:spcPct val="6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6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lnSpc>
          <a:spcPct val="6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lnSpc>
          <a:spcPct val="6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lnSpc>
          <a:spcPct val="6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lnSpc>
          <a:spcPct val="6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lnSpc>
          <a:spcPct val="6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lnSpc>
          <a:spcPct val="6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lnSpc>
          <a:spcPct val="6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just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just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just" rtl="0" eaLnBrk="0" fontAlgn="base" hangingPunct="0">
        <a:spcBef>
          <a:spcPct val="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just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just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just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just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just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just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2051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637D131-9780-4A51-81F8-FA0FAE5B78CC}" type="datetimeFigureOut">
              <a:rPr lang="es-ES"/>
              <a:pPr>
                <a:defRPr/>
              </a:pPr>
              <a:t>16/07/2013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44D261C-6AED-4D74-9410-81A56024A9E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11" r:id="rId1"/>
    <p:sldLayoutId id="2147484212" r:id="rId2"/>
    <p:sldLayoutId id="2147484213" r:id="rId3"/>
    <p:sldLayoutId id="2147484214" r:id="rId4"/>
    <p:sldLayoutId id="2147484215" r:id="rId5"/>
    <p:sldLayoutId id="2147484216" r:id="rId6"/>
    <p:sldLayoutId id="2147484217" r:id="rId7"/>
    <p:sldLayoutId id="2147484218" r:id="rId8"/>
    <p:sldLayoutId id="2147484219" r:id="rId9"/>
    <p:sldLayoutId id="2147484220" r:id="rId10"/>
    <p:sldLayoutId id="214748422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3075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E884ED6-A865-43E8-BDD3-74A2498CDF30}" type="datetimeFigureOut">
              <a:rPr lang="es-ES"/>
              <a:pPr>
                <a:defRPr/>
              </a:pPr>
              <a:t>16/07/2013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A38144B-EF24-465E-A213-974E9F71D90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22" r:id="rId1"/>
    <p:sldLayoutId id="2147484223" r:id="rId2"/>
    <p:sldLayoutId id="2147484224" r:id="rId3"/>
    <p:sldLayoutId id="2147484225" r:id="rId4"/>
    <p:sldLayoutId id="2147484226" r:id="rId5"/>
    <p:sldLayoutId id="2147484227" r:id="rId6"/>
    <p:sldLayoutId id="2147484228" r:id="rId7"/>
    <p:sldLayoutId id="2147484229" r:id="rId8"/>
    <p:sldLayoutId id="2147484230" r:id="rId9"/>
    <p:sldLayoutId id="2147484231" r:id="rId10"/>
    <p:sldLayoutId id="214748423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85813" y="928688"/>
            <a:ext cx="7696200" cy="3000375"/>
          </a:xfrm>
        </p:spPr>
        <p:txBody>
          <a:bodyPr/>
          <a:lstStyle/>
          <a:p>
            <a:pPr eaLnBrk="1" hangingPunct="1">
              <a:lnSpc>
                <a:spcPct val="95000"/>
              </a:lnSpc>
              <a:defRPr/>
            </a:pPr>
            <a:r>
              <a:rPr lang="es-ES" sz="4800" b="1" dirty="0" smtClean="0">
                <a:solidFill>
                  <a:srgbClr val="008000"/>
                </a:solidFill>
                <a:latin typeface="Century" pitchFamily="18" charset="0"/>
                <a:cs typeface="Times New Roman" pitchFamily="18" charset="0"/>
              </a:rPr>
              <a:t/>
            </a:r>
            <a:br>
              <a:rPr lang="es-ES" sz="4800" b="1" dirty="0" smtClean="0">
                <a:solidFill>
                  <a:srgbClr val="008000"/>
                </a:solidFill>
                <a:latin typeface="Century" pitchFamily="18" charset="0"/>
                <a:cs typeface="Times New Roman" pitchFamily="18" charset="0"/>
              </a:rPr>
            </a:br>
            <a:r>
              <a:rPr lang="es-ES" sz="4800" b="1" dirty="0" smtClean="0">
                <a:solidFill>
                  <a:srgbClr val="008000"/>
                </a:solidFill>
                <a:latin typeface="Century" pitchFamily="18" charset="0"/>
                <a:cs typeface="Times New Roman" pitchFamily="18" charset="0"/>
              </a:rPr>
              <a:t/>
            </a:r>
            <a:br>
              <a:rPr lang="es-ES" sz="4800" b="1" dirty="0" smtClean="0">
                <a:solidFill>
                  <a:srgbClr val="008000"/>
                </a:solidFill>
                <a:latin typeface="Century" pitchFamily="18" charset="0"/>
                <a:cs typeface="Times New Roman" pitchFamily="18" charset="0"/>
              </a:rPr>
            </a:br>
            <a:r>
              <a:rPr lang="es-ES" sz="4800" b="1" dirty="0" smtClean="0">
                <a:solidFill>
                  <a:srgbClr val="008000"/>
                </a:solidFill>
                <a:latin typeface="Century" pitchFamily="18" charset="0"/>
                <a:cs typeface="Times New Roman" pitchFamily="18" charset="0"/>
              </a:rPr>
              <a:t/>
            </a:r>
            <a:br>
              <a:rPr lang="es-ES" sz="4800" b="1" dirty="0" smtClean="0">
                <a:solidFill>
                  <a:srgbClr val="008000"/>
                </a:solidFill>
                <a:latin typeface="Century" pitchFamily="18" charset="0"/>
                <a:cs typeface="Times New Roman" pitchFamily="18" charset="0"/>
              </a:rPr>
            </a:br>
            <a:r>
              <a:rPr lang="es-ES" sz="4800" b="1" dirty="0" smtClean="0">
                <a:solidFill>
                  <a:srgbClr val="008000"/>
                </a:solidFill>
                <a:latin typeface="Century" pitchFamily="18" charset="0"/>
                <a:cs typeface="Times New Roman" pitchFamily="18" charset="0"/>
              </a:rPr>
              <a:t/>
            </a:r>
            <a:br>
              <a:rPr lang="es-ES" sz="4800" b="1" dirty="0" smtClean="0">
                <a:solidFill>
                  <a:srgbClr val="008000"/>
                </a:solidFill>
                <a:latin typeface="Century" pitchFamily="18" charset="0"/>
                <a:cs typeface="Times New Roman" pitchFamily="18" charset="0"/>
              </a:rPr>
            </a:br>
            <a:r>
              <a:rPr lang="es-ES" sz="4800" b="1" dirty="0" smtClean="0">
                <a:solidFill>
                  <a:srgbClr val="008000"/>
                </a:solidFill>
                <a:latin typeface="Century" pitchFamily="18" charset="0"/>
                <a:cs typeface="Times New Roman" pitchFamily="18" charset="0"/>
              </a:rPr>
              <a:t/>
            </a:r>
            <a:br>
              <a:rPr lang="es-ES" sz="4800" b="1" dirty="0" smtClean="0">
                <a:solidFill>
                  <a:srgbClr val="008000"/>
                </a:solidFill>
                <a:latin typeface="Century" pitchFamily="18" charset="0"/>
                <a:cs typeface="Times New Roman" pitchFamily="18" charset="0"/>
              </a:rPr>
            </a:br>
            <a:r>
              <a:rPr lang="es-ES" sz="4800" b="1" dirty="0" smtClean="0">
                <a:solidFill>
                  <a:srgbClr val="008000"/>
                </a:solidFill>
                <a:latin typeface="Century" pitchFamily="18" charset="0"/>
                <a:cs typeface="Times New Roman" pitchFamily="18" charset="0"/>
              </a:rPr>
              <a:t/>
            </a:r>
            <a:br>
              <a:rPr lang="es-ES" sz="4800" b="1" dirty="0" smtClean="0">
                <a:solidFill>
                  <a:srgbClr val="008000"/>
                </a:solidFill>
                <a:latin typeface="Century" pitchFamily="18" charset="0"/>
                <a:cs typeface="Times New Roman" pitchFamily="18" charset="0"/>
              </a:rPr>
            </a:br>
            <a:r>
              <a:rPr lang="es-ES" sz="2400" b="1" dirty="0" smtClean="0">
                <a:solidFill>
                  <a:srgbClr val="008000"/>
                </a:solidFill>
                <a:latin typeface="Century" pitchFamily="18" charset="0"/>
                <a:ea typeface="+mn-ea"/>
                <a:cs typeface="Times New Roman" pitchFamily="18" charset="0"/>
              </a:rPr>
              <a:t> LAS REGIONES EN ESPAÑA: ORGANIZACIÓN, COMPETENCIAS Y FINANCIACIÓN</a:t>
            </a:r>
            <a:r>
              <a:rPr lang="es-ES" sz="4800" b="1" dirty="0" smtClean="0">
                <a:solidFill>
                  <a:srgbClr val="008000"/>
                </a:solidFill>
                <a:latin typeface="Century" pitchFamily="18" charset="0"/>
                <a:cs typeface="Times New Roman" pitchFamily="18" charset="0"/>
              </a:rPr>
              <a:t/>
            </a:r>
            <a:br>
              <a:rPr lang="es-ES" sz="4800" b="1" dirty="0" smtClean="0">
                <a:solidFill>
                  <a:srgbClr val="008000"/>
                </a:solidFill>
                <a:latin typeface="Century" pitchFamily="18" charset="0"/>
                <a:cs typeface="Times New Roman" pitchFamily="18" charset="0"/>
              </a:rPr>
            </a:br>
            <a:r>
              <a:rPr lang="es-ES" sz="4800" b="1" dirty="0" smtClean="0">
                <a:solidFill>
                  <a:srgbClr val="008000"/>
                </a:solidFill>
                <a:latin typeface="Century" pitchFamily="18" charset="0"/>
                <a:cs typeface="Times New Roman" pitchFamily="18" charset="0"/>
              </a:rPr>
              <a:t/>
            </a:r>
            <a:br>
              <a:rPr lang="es-ES" sz="4800" b="1" dirty="0" smtClean="0">
                <a:solidFill>
                  <a:srgbClr val="008000"/>
                </a:solidFill>
                <a:latin typeface="Century" pitchFamily="18" charset="0"/>
                <a:cs typeface="Times New Roman" pitchFamily="18" charset="0"/>
              </a:rPr>
            </a:br>
            <a:r>
              <a:rPr lang="es-ES" sz="4800" b="1" dirty="0" smtClean="0">
                <a:solidFill>
                  <a:srgbClr val="008000"/>
                </a:solidFill>
                <a:latin typeface="Century" pitchFamily="18" charset="0"/>
                <a:cs typeface="Times New Roman" pitchFamily="18" charset="0"/>
              </a:rPr>
              <a:t/>
            </a:r>
            <a:br>
              <a:rPr lang="es-ES" sz="4800" b="1" dirty="0" smtClean="0">
                <a:solidFill>
                  <a:srgbClr val="008000"/>
                </a:solidFill>
                <a:latin typeface="Century" pitchFamily="18" charset="0"/>
                <a:cs typeface="Times New Roman" pitchFamily="18" charset="0"/>
              </a:rPr>
            </a:br>
            <a:r>
              <a:rPr lang="es-ES" sz="4800" b="1" dirty="0" smtClean="0">
                <a:solidFill>
                  <a:srgbClr val="008000"/>
                </a:solidFill>
                <a:latin typeface="Century" pitchFamily="18" charset="0"/>
                <a:cs typeface="Times New Roman" pitchFamily="18" charset="0"/>
              </a:rPr>
              <a:t/>
            </a:r>
            <a:br>
              <a:rPr lang="es-ES" sz="4800" b="1" dirty="0" smtClean="0">
                <a:solidFill>
                  <a:srgbClr val="008000"/>
                </a:solidFill>
                <a:latin typeface="Century" pitchFamily="18" charset="0"/>
                <a:cs typeface="Times New Roman" pitchFamily="18" charset="0"/>
              </a:rPr>
            </a:br>
            <a:r>
              <a:rPr lang="es-ES" sz="4800" b="1" dirty="0" smtClean="0">
                <a:solidFill>
                  <a:srgbClr val="008000"/>
                </a:solidFill>
                <a:latin typeface="Century" pitchFamily="18" charset="0"/>
                <a:cs typeface="Times New Roman" pitchFamily="18" charset="0"/>
              </a:rPr>
              <a:t/>
            </a:r>
            <a:br>
              <a:rPr lang="es-ES" sz="4800" b="1" dirty="0" smtClean="0">
                <a:solidFill>
                  <a:srgbClr val="008000"/>
                </a:solidFill>
                <a:latin typeface="Century" pitchFamily="18" charset="0"/>
                <a:cs typeface="Times New Roman" pitchFamily="18" charset="0"/>
              </a:rPr>
            </a:br>
            <a:r>
              <a:rPr lang="es-ES" b="1" dirty="0" smtClean="0">
                <a:solidFill>
                  <a:srgbClr val="008000"/>
                </a:solidFill>
                <a:latin typeface="Century" pitchFamily="18" charset="0"/>
                <a:cs typeface="Times New Roman" pitchFamily="18" charset="0"/>
              </a:rPr>
              <a:t/>
            </a:r>
            <a:br>
              <a:rPr lang="es-ES" b="1" dirty="0" smtClean="0">
                <a:solidFill>
                  <a:srgbClr val="008000"/>
                </a:solidFill>
                <a:latin typeface="Century" pitchFamily="18" charset="0"/>
                <a:cs typeface="Times New Roman" pitchFamily="18" charset="0"/>
              </a:rPr>
            </a:br>
            <a:endParaRPr lang="en-GB" sz="3200" dirty="0" smtClean="0">
              <a:solidFill>
                <a:srgbClr val="008000"/>
              </a:solidFill>
              <a:latin typeface="Century" pitchFamily="18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43000" y="3929063"/>
            <a:ext cx="7329488" cy="180022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GB" sz="3000" b="1" smtClean="0">
                <a:solidFill>
                  <a:srgbClr val="008000"/>
                </a:solidFill>
                <a:latin typeface="Century" pitchFamily="18" charset="0"/>
                <a:cs typeface="Times New Roman" pitchFamily="18" charset="0"/>
              </a:rPr>
              <a:t>Quito </a:t>
            </a:r>
          </a:p>
          <a:p>
            <a:pPr algn="ctr" eaLnBrk="1" hangingPunct="1">
              <a:buFontTx/>
              <a:buNone/>
            </a:pPr>
            <a:r>
              <a:rPr lang="en-GB" sz="3000" b="1" smtClean="0">
                <a:solidFill>
                  <a:srgbClr val="008000"/>
                </a:solidFill>
                <a:latin typeface="Century" pitchFamily="18" charset="0"/>
                <a:cs typeface="Times New Roman" pitchFamily="18" charset="0"/>
              </a:rPr>
              <a:t>10-13 de junio 2013</a:t>
            </a:r>
            <a:r>
              <a:rPr lang="es-ES" sz="2800" b="1" smtClean="0">
                <a:solidFill>
                  <a:srgbClr val="008000"/>
                </a:solidFill>
                <a:latin typeface="Century" pitchFamily="18" charset="0"/>
                <a:cs typeface="Times New Roman" pitchFamily="18" charset="0"/>
              </a:rPr>
              <a:t/>
            </a:r>
            <a:br>
              <a:rPr lang="es-ES" sz="2800" b="1" smtClean="0">
                <a:solidFill>
                  <a:srgbClr val="008000"/>
                </a:solidFill>
                <a:latin typeface="Century" pitchFamily="18" charset="0"/>
                <a:cs typeface="Times New Roman" pitchFamily="18" charset="0"/>
              </a:rPr>
            </a:br>
            <a:r>
              <a:rPr lang="es-ES" sz="2800" b="1" smtClean="0">
                <a:solidFill>
                  <a:srgbClr val="008000"/>
                </a:solidFill>
                <a:latin typeface="Century" pitchFamily="18" charset="0"/>
                <a:cs typeface="Times New Roman" pitchFamily="18" charset="0"/>
              </a:rPr>
              <a:t>alvaro.delblanco@ief.minhap.es</a:t>
            </a:r>
            <a:br>
              <a:rPr lang="es-ES" sz="2800" b="1" smtClean="0">
                <a:solidFill>
                  <a:srgbClr val="008000"/>
                </a:solidFill>
                <a:latin typeface="Century" pitchFamily="18" charset="0"/>
                <a:cs typeface="Times New Roman" pitchFamily="18" charset="0"/>
              </a:rPr>
            </a:br>
            <a:r>
              <a:rPr lang="es-ES" sz="2800" b="1" smtClean="0">
                <a:solidFill>
                  <a:srgbClr val="008000"/>
                </a:solidFill>
                <a:latin typeface="Century" pitchFamily="18" charset="0"/>
                <a:cs typeface="Times New Roman" pitchFamily="18" charset="0"/>
              </a:rPr>
              <a:t>andres.sanz@ief.minhap.es</a:t>
            </a:r>
            <a:endParaRPr lang="en-GB" sz="3000" b="1" smtClean="0">
              <a:latin typeface="Century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</a:pPr>
            <a:endParaRPr lang="es-ES" sz="2800" b="1" smtClean="0">
              <a:solidFill>
                <a:srgbClr val="008000"/>
              </a:solidFill>
              <a:latin typeface="Century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Marcador de texto"/>
          <p:cNvSpPr>
            <a:spLocks noGrp="1"/>
          </p:cNvSpPr>
          <p:nvPr>
            <p:ph type="body" sz="half" idx="1"/>
          </p:nvPr>
        </p:nvSpPr>
        <p:spPr>
          <a:xfrm>
            <a:off x="914400" y="1905000"/>
            <a:ext cx="7586663" cy="3733800"/>
          </a:xfrm>
        </p:spPr>
        <p:txBody>
          <a:bodyPr/>
          <a:lstStyle/>
          <a:p>
            <a:pPr>
              <a:buFontTx/>
              <a:buNone/>
            </a:pPr>
            <a:endParaRPr lang="es-ES" smtClean="0"/>
          </a:p>
        </p:txBody>
      </p:sp>
      <p:pic>
        <p:nvPicPr>
          <p:cNvPr id="9933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71513"/>
            <a:ext cx="9144000" cy="6186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Marcador de texto"/>
          <p:cNvSpPr>
            <a:spLocks noGrp="1"/>
          </p:cNvSpPr>
          <p:nvPr>
            <p:ph type="body" sz="half" idx="1"/>
          </p:nvPr>
        </p:nvSpPr>
        <p:spPr>
          <a:xfrm>
            <a:off x="914400" y="1905000"/>
            <a:ext cx="7586663" cy="3733800"/>
          </a:xfrm>
        </p:spPr>
        <p:txBody>
          <a:bodyPr/>
          <a:lstStyle/>
          <a:p>
            <a:r>
              <a:rPr lang="es-ES" smtClean="0"/>
              <a:t>Tributos propio</a:t>
            </a:r>
          </a:p>
          <a:p>
            <a:r>
              <a:rPr lang="es-ES" smtClean="0"/>
              <a:t>Participación en los tributos del Estado: modelo dual. Depende de las características del municipio</a:t>
            </a:r>
          </a:p>
          <a:p>
            <a:endParaRPr lang="es-ES" smtClean="0"/>
          </a:p>
        </p:txBody>
      </p:sp>
      <p:sp>
        <p:nvSpPr>
          <p:cNvPr id="3" name="2 Rectángulo"/>
          <p:cNvSpPr/>
          <p:nvPr/>
        </p:nvSpPr>
        <p:spPr>
          <a:xfrm>
            <a:off x="928688" y="1214438"/>
            <a:ext cx="7643812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609600" indent="-609600" algn="ctr">
              <a:spcBef>
                <a:spcPct val="20000"/>
              </a:spcBef>
              <a:defRPr/>
            </a:pPr>
            <a:r>
              <a:rPr lang="es-ES_tradnl" sz="2800" kern="0" dirty="0">
                <a:solidFill>
                  <a:srgbClr val="000000"/>
                </a:solidFill>
                <a:latin typeface="Arial"/>
              </a:rPr>
              <a:t>FINANCIACIÓN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Marcador de texto"/>
          <p:cNvSpPr>
            <a:spLocks noGrp="1"/>
          </p:cNvSpPr>
          <p:nvPr>
            <p:ph type="body" sz="half" idx="1"/>
          </p:nvPr>
        </p:nvSpPr>
        <p:spPr>
          <a:xfrm>
            <a:off x="914400" y="1905000"/>
            <a:ext cx="7586663" cy="3733800"/>
          </a:xfrm>
        </p:spPr>
        <p:txBody>
          <a:bodyPr/>
          <a:lstStyle/>
          <a:p>
            <a:endParaRPr lang="es-ES" smtClean="0"/>
          </a:p>
        </p:txBody>
      </p:sp>
      <p:pic>
        <p:nvPicPr>
          <p:cNvPr id="10035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Marcador de texto"/>
          <p:cNvSpPr>
            <a:spLocks noGrp="1"/>
          </p:cNvSpPr>
          <p:nvPr>
            <p:ph type="body" sz="half" idx="1"/>
          </p:nvPr>
        </p:nvSpPr>
        <p:spPr>
          <a:xfrm>
            <a:off x="914400" y="1905000"/>
            <a:ext cx="7586663" cy="3733800"/>
          </a:xfrm>
        </p:spPr>
        <p:txBody>
          <a:bodyPr/>
          <a:lstStyle/>
          <a:p>
            <a:pPr algn="ctr"/>
            <a:endParaRPr lang="es-ES" smtClean="0"/>
          </a:p>
          <a:p>
            <a:pPr algn="ctr"/>
            <a:endParaRPr lang="es-ES" smtClean="0"/>
          </a:p>
          <a:p>
            <a:pPr algn="ctr">
              <a:buFontTx/>
              <a:buNone/>
            </a:pPr>
            <a:r>
              <a:rPr lang="es-ES" smtClean="0"/>
              <a:t>MUCHAS GRACIAS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Título"/>
          <p:cNvSpPr>
            <a:spLocks noGrp="1"/>
          </p:cNvSpPr>
          <p:nvPr>
            <p:ph type="title" idx="4294967295"/>
          </p:nvPr>
        </p:nvSpPr>
        <p:spPr>
          <a:xfrm>
            <a:off x="723900" y="571500"/>
            <a:ext cx="7696200" cy="685800"/>
          </a:xfrm>
        </p:spPr>
        <p:txBody>
          <a:bodyPr/>
          <a:lstStyle/>
          <a:p>
            <a:pPr eaLnBrk="1" hangingPunct="1"/>
            <a:r>
              <a:rPr lang="es-ES" b="1" smtClean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INDICE</a:t>
            </a:r>
          </a:p>
        </p:txBody>
      </p:sp>
      <p:sp>
        <p:nvSpPr>
          <p:cNvPr id="6147" name="2 Marcador de texto"/>
          <p:cNvSpPr>
            <a:spLocks noGrp="1"/>
          </p:cNvSpPr>
          <p:nvPr>
            <p:ph type="body" sz="half" idx="1"/>
          </p:nvPr>
        </p:nvSpPr>
        <p:spPr>
          <a:xfrm>
            <a:off x="500063" y="1500188"/>
            <a:ext cx="7588250" cy="4071937"/>
          </a:xfrm>
        </p:spPr>
        <p:txBody>
          <a:bodyPr/>
          <a:lstStyle/>
          <a:p>
            <a:pPr marL="609600" indent="-609600" eaLnBrk="1" hangingPunct="1">
              <a:defRPr/>
            </a:pPr>
            <a:r>
              <a:rPr lang="es-ES_tradnl" sz="2800" dirty="0" smtClean="0">
                <a:solidFill>
                  <a:srgbClr val="000000"/>
                </a:solidFill>
                <a:latin typeface="Arial"/>
                <a:ea typeface="+mj-ea"/>
                <a:cs typeface="+mj-cs"/>
              </a:rPr>
              <a:t>Organización territorial del Estado</a:t>
            </a:r>
          </a:p>
          <a:p>
            <a:pPr marL="609600" indent="-609600" eaLnBrk="1" hangingPunct="1">
              <a:defRPr/>
            </a:pPr>
            <a:r>
              <a:rPr lang="es-ES_tradnl" sz="2800" dirty="0" smtClean="0">
                <a:solidFill>
                  <a:srgbClr val="000000"/>
                </a:solidFill>
                <a:latin typeface="Arial"/>
                <a:ea typeface="+mj-ea"/>
                <a:cs typeface="+mj-cs"/>
              </a:rPr>
              <a:t>Distribución de competencias entre el Estado y las Comunidades Autónomas</a:t>
            </a:r>
          </a:p>
          <a:p>
            <a:pPr marL="609600" indent="-609600" eaLnBrk="1" hangingPunct="1">
              <a:defRPr/>
            </a:pPr>
            <a:r>
              <a:rPr lang="es-ES_tradnl" sz="2800" dirty="0" smtClean="0">
                <a:solidFill>
                  <a:srgbClr val="000000"/>
                </a:solidFill>
                <a:latin typeface="Arial"/>
                <a:ea typeface="+mj-ea"/>
                <a:cs typeface="+mj-cs"/>
              </a:rPr>
              <a:t>La financiación autonómica: régimen común y foral</a:t>
            </a:r>
          </a:p>
          <a:p>
            <a:pPr marL="609600" indent="-609600" eaLnBrk="1" hangingPunct="1">
              <a:defRPr/>
            </a:pPr>
            <a:r>
              <a:rPr lang="es-ES_tradnl" sz="2800" dirty="0" smtClean="0">
                <a:solidFill>
                  <a:srgbClr val="000000"/>
                </a:solidFill>
                <a:latin typeface="Arial"/>
              </a:rPr>
              <a:t>Las competencias municipales</a:t>
            </a:r>
          </a:p>
          <a:p>
            <a:pPr marL="1009650" lvl="1" indent="-609600" eaLnBrk="1" hangingPunct="1">
              <a:defRPr/>
            </a:pPr>
            <a:r>
              <a:rPr lang="es-ES_tradnl" sz="2400" dirty="0" smtClean="0">
                <a:solidFill>
                  <a:srgbClr val="000000"/>
                </a:solidFill>
                <a:latin typeface="Arial"/>
              </a:rPr>
              <a:t>Remisión parte II</a:t>
            </a:r>
          </a:p>
          <a:p>
            <a:pPr marL="609600" indent="-609600" eaLnBrk="1" hangingPunct="1">
              <a:defRPr/>
            </a:pPr>
            <a:r>
              <a:rPr lang="es-ES_tradnl" sz="2800" dirty="0" smtClean="0">
                <a:solidFill>
                  <a:srgbClr val="000000"/>
                </a:solidFill>
                <a:latin typeface="Arial"/>
              </a:rPr>
              <a:t>La financiación municipal</a:t>
            </a:r>
          </a:p>
          <a:p>
            <a:pPr marL="609600" indent="-609600" eaLnBrk="1" hangingPunct="1">
              <a:defRPr/>
            </a:pPr>
            <a:endParaRPr lang="es-ES_tradnl" sz="2800" dirty="0" smtClean="0">
              <a:solidFill>
                <a:srgbClr val="000000"/>
              </a:solidFill>
              <a:latin typeface="Arial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Marcador de texto"/>
          <p:cNvSpPr>
            <a:spLocks noGrp="1"/>
          </p:cNvSpPr>
          <p:nvPr>
            <p:ph type="body" sz="half" idx="1"/>
          </p:nvPr>
        </p:nvSpPr>
        <p:spPr>
          <a:xfrm>
            <a:off x="914400" y="1905000"/>
            <a:ext cx="7586663" cy="3733800"/>
          </a:xfrm>
        </p:spPr>
        <p:txBody>
          <a:bodyPr/>
          <a:lstStyle/>
          <a:p>
            <a:r>
              <a:rPr lang="es-ES" smtClean="0"/>
              <a:t>17 CCAA y 2 ciudades con estatuto de autonomía</a:t>
            </a:r>
          </a:p>
          <a:p>
            <a:endParaRPr lang="es-ES" smtClean="0"/>
          </a:p>
          <a:p>
            <a:r>
              <a:rPr lang="es-ES" smtClean="0"/>
              <a:t>8116 municipios: gran heterogeneidad</a:t>
            </a:r>
          </a:p>
          <a:p>
            <a:endParaRPr lang="es-ES" smtClean="0"/>
          </a:p>
          <a:p>
            <a:endParaRPr lang="es-ES" smtClean="0"/>
          </a:p>
          <a:p>
            <a:endParaRPr lang="es-ES" smtClean="0"/>
          </a:p>
        </p:txBody>
      </p:sp>
      <p:sp>
        <p:nvSpPr>
          <p:cNvPr id="4" name="3 Rectángulo"/>
          <p:cNvSpPr/>
          <p:nvPr/>
        </p:nvSpPr>
        <p:spPr>
          <a:xfrm>
            <a:off x="1000125" y="1000125"/>
            <a:ext cx="7072313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609600" indent="-609600" algn="ctr">
              <a:spcBef>
                <a:spcPct val="20000"/>
              </a:spcBef>
              <a:defRPr/>
            </a:pPr>
            <a:r>
              <a:rPr lang="es-ES_tradnl" sz="2800" kern="0" dirty="0">
                <a:solidFill>
                  <a:srgbClr val="000000"/>
                </a:solidFill>
                <a:latin typeface="Arial"/>
              </a:rPr>
              <a:t>Organización territorial del Estado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Marcador de texto"/>
          <p:cNvSpPr>
            <a:spLocks noGrp="1"/>
          </p:cNvSpPr>
          <p:nvPr>
            <p:ph type="body" sz="half" idx="1"/>
          </p:nvPr>
        </p:nvSpPr>
        <p:spPr>
          <a:xfrm>
            <a:off x="914400" y="1905000"/>
            <a:ext cx="7586663" cy="3733800"/>
          </a:xfrm>
        </p:spPr>
        <p:txBody>
          <a:bodyPr/>
          <a:lstStyle/>
          <a:p>
            <a:r>
              <a:rPr lang="es-ES" smtClean="0"/>
              <a:t>Las competencias se regulan en la Constitución española</a:t>
            </a:r>
          </a:p>
          <a:p>
            <a:r>
              <a:rPr lang="es-ES" smtClean="0"/>
              <a:t>Arts. 148 y 149 CE: sistema de doble lista de competencias. </a:t>
            </a:r>
          </a:p>
          <a:p>
            <a:pPr lvl="1"/>
            <a:r>
              <a:rPr lang="es-ES" smtClean="0"/>
              <a:t>Competencias exclusivas del Estado</a:t>
            </a:r>
          </a:p>
          <a:p>
            <a:pPr lvl="1"/>
            <a:r>
              <a:rPr lang="es-ES" smtClean="0"/>
              <a:t>Competencias exclusivas de las CCAA</a:t>
            </a:r>
          </a:p>
          <a:p>
            <a:pPr lvl="1"/>
            <a:r>
              <a:rPr lang="es-ES" smtClean="0"/>
              <a:t>Competencias compartidas</a:t>
            </a:r>
          </a:p>
        </p:txBody>
      </p:sp>
      <p:sp>
        <p:nvSpPr>
          <p:cNvPr id="4" name="3 Rectángulo"/>
          <p:cNvSpPr/>
          <p:nvPr/>
        </p:nvSpPr>
        <p:spPr>
          <a:xfrm>
            <a:off x="1000125" y="1143000"/>
            <a:ext cx="7358063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609600" indent="-609600" algn="ctr">
              <a:spcBef>
                <a:spcPct val="20000"/>
              </a:spcBef>
              <a:defRPr/>
            </a:pPr>
            <a:r>
              <a:rPr lang="es-ES_tradnl" sz="2800" kern="0" dirty="0">
                <a:solidFill>
                  <a:srgbClr val="000000"/>
                </a:solidFill>
                <a:latin typeface="Arial"/>
              </a:rPr>
              <a:t>Distribución de competencias Estado-CCAA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Marcador de texto"/>
          <p:cNvSpPr>
            <a:spLocks noGrp="1"/>
          </p:cNvSpPr>
          <p:nvPr>
            <p:ph type="body" sz="half" idx="1"/>
          </p:nvPr>
        </p:nvSpPr>
        <p:spPr>
          <a:xfrm>
            <a:off x="914400" y="1905000"/>
            <a:ext cx="7586663" cy="3733800"/>
          </a:xfrm>
        </p:spPr>
        <p:txBody>
          <a:bodyPr/>
          <a:lstStyle/>
          <a:p>
            <a:r>
              <a:rPr lang="es-ES" smtClean="0"/>
              <a:t>Régimen Común</a:t>
            </a:r>
          </a:p>
          <a:p>
            <a:r>
              <a:rPr lang="es-ES" smtClean="0"/>
              <a:t>Régimen foral</a:t>
            </a:r>
          </a:p>
          <a:p>
            <a:r>
              <a:rPr lang="es-ES" smtClean="0"/>
              <a:t>Especialidades por razones ultra periferia</a:t>
            </a:r>
          </a:p>
          <a:p>
            <a:r>
              <a:rPr lang="es-ES" smtClean="0"/>
              <a:t>Ciudades con Estatuto de Autonomía</a:t>
            </a:r>
          </a:p>
        </p:txBody>
      </p:sp>
      <p:sp>
        <p:nvSpPr>
          <p:cNvPr id="4" name="3 Rectángulo"/>
          <p:cNvSpPr/>
          <p:nvPr/>
        </p:nvSpPr>
        <p:spPr>
          <a:xfrm>
            <a:off x="928688" y="928688"/>
            <a:ext cx="7572375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609600" indent="-609600" algn="ctr">
              <a:spcBef>
                <a:spcPct val="20000"/>
              </a:spcBef>
              <a:defRPr/>
            </a:pPr>
            <a:r>
              <a:rPr lang="es-ES_tradnl" sz="2800" kern="0" dirty="0">
                <a:solidFill>
                  <a:srgbClr val="000000"/>
                </a:solidFill>
                <a:latin typeface="Arial"/>
              </a:rPr>
              <a:t>FINANCIACIÓN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Marcador de texto"/>
          <p:cNvSpPr>
            <a:spLocks noGrp="1"/>
          </p:cNvSpPr>
          <p:nvPr>
            <p:ph type="body" sz="half" idx="1"/>
          </p:nvPr>
        </p:nvSpPr>
        <p:spPr>
          <a:xfrm>
            <a:off x="914400" y="1905000"/>
            <a:ext cx="7586663" cy="3733800"/>
          </a:xfrm>
        </p:spPr>
        <p:txBody>
          <a:bodyPr/>
          <a:lstStyle/>
          <a:p>
            <a:r>
              <a:rPr lang="es-ES" smtClean="0"/>
              <a:t>Fondo de suficiencia global</a:t>
            </a:r>
          </a:p>
          <a:p>
            <a:r>
              <a:rPr lang="es-ES" smtClean="0"/>
              <a:t>Fondo de garantía de servicios públicos fundamentales</a:t>
            </a:r>
          </a:p>
          <a:p>
            <a:r>
              <a:rPr lang="es-ES" smtClean="0"/>
              <a:t>Fondo de convergencia</a:t>
            </a:r>
          </a:p>
          <a:p>
            <a:r>
              <a:rPr lang="es-ES" smtClean="0"/>
              <a:t>Ingresos de naturaleza patrimonial</a:t>
            </a:r>
          </a:p>
          <a:p>
            <a:r>
              <a:rPr lang="es-ES" smtClean="0"/>
              <a:t>Tributos propios</a:t>
            </a:r>
          </a:p>
          <a:p>
            <a:r>
              <a:rPr lang="es-ES" smtClean="0"/>
              <a:t>Tributos cedidos</a:t>
            </a:r>
          </a:p>
        </p:txBody>
      </p:sp>
      <p:sp>
        <p:nvSpPr>
          <p:cNvPr id="3" name="2 Rectángulo"/>
          <p:cNvSpPr/>
          <p:nvPr/>
        </p:nvSpPr>
        <p:spPr>
          <a:xfrm>
            <a:off x="857250" y="1143000"/>
            <a:ext cx="7643813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609600" indent="-609600" algn="ctr">
              <a:spcBef>
                <a:spcPct val="20000"/>
              </a:spcBef>
              <a:defRPr/>
            </a:pPr>
            <a:r>
              <a:rPr lang="es-ES_tradnl" sz="2800" kern="0" dirty="0">
                <a:solidFill>
                  <a:srgbClr val="000000"/>
                </a:solidFill>
                <a:latin typeface="Arial"/>
              </a:rPr>
              <a:t>FINANCIACIÓN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Marcador de texto"/>
          <p:cNvSpPr>
            <a:spLocks noGrp="1"/>
          </p:cNvSpPr>
          <p:nvPr>
            <p:ph type="body" sz="half" idx="1"/>
          </p:nvPr>
        </p:nvSpPr>
        <p:spPr>
          <a:xfrm>
            <a:off x="914400" y="1905000"/>
            <a:ext cx="7586663" cy="3733800"/>
          </a:xfrm>
        </p:spPr>
        <p:txBody>
          <a:bodyPr/>
          <a:lstStyle/>
          <a:p>
            <a:r>
              <a:rPr lang="es-ES" smtClean="0"/>
              <a:t>Recargos sobre los impuestos del Estado</a:t>
            </a:r>
          </a:p>
          <a:p>
            <a:r>
              <a:rPr lang="es-ES" smtClean="0"/>
              <a:t>Participación en los ingresos del Estado</a:t>
            </a:r>
          </a:p>
          <a:p>
            <a:r>
              <a:rPr lang="es-ES" smtClean="0"/>
              <a:t>El producto de las operaciones de crédito</a:t>
            </a:r>
          </a:p>
          <a:p>
            <a:r>
              <a:rPr lang="es-ES" smtClean="0"/>
              <a:t>Las asignaciones presupuestarias </a:t>
            </a:r>
          </a:p>
          <a:p>
            <a:r>
              <a:rPr lang="es-ES" smtClean="0"/>
              <a:t>El fondo de compensación interterritorial</a:t>
            </a:r>
          </a:p>
          <a:p>
            <a:r>
              <a:rPr lang="es-ES" smtClean="0"/>
              <a:t>Otros instrumentos extrapresupuesatarios</a:t>
            </a:r>
          </a:p>
        </p:txBody>
      </p:sp>
      <p:sp>
        <p:nvSpPr>
          <p:cNvPr id="3" name="2 Rectángulo"/>
          <p:cNvSpPr/>
          <p:nvPr/>
        </p:nvSpPr>
        <p:spPr>
          <a:xfrm>
            <a:off x="857250" y="1143000"/>
            <a:ext cx="7643813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609600" indent="-609600" algn="ctr">
              <a:spcBef>
                <a:spcPct val="20000"/>
              </a:spcBef>
              <a:defRPr/>
            </a:pPr>
            <a:r>
              <a:rPr lang="es-ES_tradnl" sz="2800" kern="0" dirty="0">
                <a:solidFill>
                  <a:srgbClr val="000000"/>
                </a:solidFill>
                <a:latin typeface="Arial"/>
              </a:rPr>
              <a:t>FINANCIACIÓN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Marcador de texto"/>
          <p:cNvSpPr>
            <a:spLocks noGrp="1"/>
          </p:cNvSpPr>
          <p:nvPr>
            <p:ph type="body" sz="half" idx="1"/>
          </p:nvPr>
        </p:nvSpPr>
        <p:spPr>
          <a:xfrm>
            <a:off x="914400" y="1905000"/>
            <a:ext cx="7586663" cy="3733800"/>
          </a:xfrm>
        </p:spPr>
        <p:txBody>
          <a:bodyPr/>
          <a:lstStyle/>
          <a:p>
            <a:endParaRPr lang="es-ES" smtClean="0"/>
          </a:p>
        </p:txBody>
      </p:sp>
      <p:pic>
        <p:nvPicPr>
          <p:cNvPr id="9728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714375"/>
            <a:ext cx="9144000" cy="614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Marcador de texto"/>
          <p:cNvSpPr>
            <a:spLocks noGrp="1"/>
          </p:cNvSpPr>
          <p:nvPr>
            <p:ph type="body" sz="half" idx="1"/>
          </p:nvPr>
        </p:nvSpPr>
        <p:spPr>
          <a:xfrm>
            <a:off x="914400" y="1905000"/>
            <a:ext cx="7586663" cy="3733800"/>
          </a:xfrm>
        </p:spPr>
        <p:txBody>
          <a:bodyPr/>
          <a:lstStyle/>
          <a:p>
            <a:r>
              <a:rPr lang="es-ES" smtClean="0"/>
              <a:t>Las competencias municipales dependen del número de habitantes</a:t>
            </a:r>
          </a:p>
          <a:p>
            <a:r>
              <a:rPr lang="es-ES" smtClean="0"/>
              <a:t>Falta de delimitación competencial clara: gastos impropios</a:t>
            </a:r>
          </a:p>
          <a:p>
            <a:r>
              <a:rPr lang="es-ES" smtClean="0"/>
              <a:t>Necesaria modificación normativa. Ley básica del Estado</a:t>
            </a:r>
          </a:p>
          <a:p>
            <a:pPr>
              <a:buFontTx/>
              <a:buNone/>
            </a:pPr>
            <a:endParaRPr lang="es-ES" smtClean="0"/>
          </a:p>
        </p:txBody>
      </p:sp>
      <p:sp>
        <p:nvSpPr>
          <p:cNvPr id="4" name="3 Rectángulo"/>
          <p:cNvSpPr/>
          <p:nvPr/>
        </p:nvSpPr>
        <p:spPr>
          <a:xfrm>
            <a:off x="928688" y="1214438"/>
            <a:ext cx="7500937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609600" indent="-609600" algn="ctr">
              <a:spcBef>
                <a:spcPct val="20000"/>
              </a:spcBef>
              <a:defRPr/>
            </a:pPr>
            <a:r>
              <a:rPr lang="es-ES_tradnl" sz="2800" kern="0" dirty="0">
                <a:solidFill>
                  <a:srgbClr val="000000"/>
                </a:solidFill>
                <a:latin typeface="Arial"/>
              </a:rPr>
              <a:t>Ámbito municipal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iseño predeterminad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iseño personalizad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8181</TotalTime>
  <Words>208</Words>
  <Application>Microsoft Office PowerPoint</Application>
  <PresentationFormat>Presentación en pantalla (4:3)</PresentationFormat>
  <Paragraphs>50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13</vt:i4>
      </vt:variant>
    </vt:vector>
  </HeadingPairs>
  <TitlesOfParts>
    <vt:vector size="20" baseType="lpstr">
      <vt:lpstr>Times New Roman</vt:lpstr>
      <vt:lpstr>Arial</vt:lpstr>
      <vt:lpstr>Calibri</vt:lpstr>
      <vt:lpstr>Century</vt:lpstr>
      <vt:lpstr>Diseño predeterminado</vt:lpstr>
      <vt:lpstr>1_Diseño personalizado</vt:lpstr>
      <vt:lpstr>Diseño personalizado</vt:lpstr>
      <vt:lpstr>       LAS REGIONES EN ESPAÑA: ORGANIZACIÓN, COMPETENCIAS Y FINANCIACIÓN      </vt:lpstr>
      <vt:lpstr>INDICE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</vt:vector>
  </TitlesOfParts>
  <Company>ief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INSTITUTO DE ESTUDIOS FISCALE</dc:creator>
  <cp:lastModifiedBy>mscobo</cp:lastModifiedBy>
  <cp:revision>306</cp:revision>
  <dcterms:created xsi:type="dcterms:W3CDTF">2000-07-20T07:52:25Z</dcterms:created>
  <dcterms:modified xsi:type="dcterms:W3CDTF">2013-07-16T10:23:12Z</dcterms:modified>
</cp:coreProperties>
</file>